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754" r:id="rId4"/>
    <p:sldId id="755" r:id="rId5"/>
    <p:sldId id="756" r:id="rId6"/>
    <p:sldId id="778" r:id="rId7"/>
    <p:sldId id="772" r:id="rId8"/>
    <p:sldId id="779" r:id="rId9"/>
    <p:sldId id="780" r:id="rId10"/>
    <p:sldId id="790" r:id="rId11"/>
    <p:sldId id="791" r:id="rId12"/>
    <p:sldId id="781" r:id="rId13"/>
    <p:sldId id="792" r:id="rId14"/>
    <p:sldId id="784" r:id="rId15"/>
    <p:sldId id="785" r:id="rId16"/>
    <p:sldId id="786" r:id="rId17"/>
    <p:sldId id="793" r:id="rId18"/>
    <p:sldId id="787" r:id="rId19"/>
    <p:sldId id="788" r:id="rId20"/>
    <p:sldId id="757" r:id="rId21"/>
    <p:sldId id="759" r:id="rId22"/>
    <p:sldId id="761" r:id="rId23"/>
    <p:sldId id="774" r:id="rId24"/>
    <p:sldId id="763" r:id="rId25"/>
    <p:sldId id="789" r:id="rId26"/>
    <p:sldId id="776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QAAKHaVTyusnKoDhx1t6hDmIx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3"/>
    <p:restoredTop sz="94554"/>
  </p:normalViewPr>
  <p:slideViewPr>
    <p:cSldViewPr snapToGrid="0">
      <p:cViewPr varScale="1">
        <p:scale>
          <a:sx n="108" d="100"/>
          <a:sy n="108" d="100"/>
        </p:scale>
        <p:origin x="151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A2855-8C53-B035-8FD7-2000A6DD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9BC55D-38E5-5B23-7F54-9ABA6A4E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53A7C-CCF2-5515-1839-283665304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5848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1460665"/>
            <a:ext cx="7772400" cy="206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in Mathematics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Lecture </a:t>
            </a:r>
            <a:r>
              <a:rPr lang="en-US" dirty="0"/>
              <a:t>5</a:t>
            </a:r>
            <a:endParaRPr dirty="0"/>
          </a:p>
          <a:p>
            <a:pPr>
              <a:buSzPct val="100000"/>
            </a:pPr>
            <a:r>
              <a:rPr lang="en-US" dirty="0">
                <a:solidFill>
                  <a:schemeClr val="tx1"/>
                </a:solidFill>
              </a:rPr>
              <a:t>Deep Learning in Mathematics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chemeClr val="dk1"/>
                </a:solidFill>
              </a:rPr>
              <a:t>Bar-Ilan University</a:t>
            </a:r>
            <a:r>
              <a:rPr lang="en-US" dirty="0">
                <a:solidFill>
                  <a:srgbClr val="888888"/>
                </a:solidFill>
              </a:rPr>
              <a:t> </a:t>
            </a:r>
            <a:endParaRPr dirty="0">
              <a:solidFill>
                <a:srgbClr val="88888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rgbClr val="888888"/>
                </a:solidFill>
              </a:rPr>
              <a:t> Nebius Academy | Stevens Institute of Technology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solidFill>
                  <a:srgbClr val="888888"/>
                </a:solidFill>
              </a:rPr>
              <a:t>April </a:t>
            </a:r>
            <a:r>
              <a:rPr lang="ru-RU">
                <a:solidFill>
                  <a:srgbClr val="888888"/>
                </a:solidFill>
              </a:rPr>
              <a:t>22</a:t>
            </a:r>
            <a:r>
              <a:rPr lang="en-US">
                <a:solidFill>
                  <a:srgbClr val="888888"/>
                </a:solidFill>
              </a:rPr>
              <a:t>, </a:t>
            </a:r>
            <a:r>
              <a:rPr lang="en-US" dirty="0">
                <a:solidFill>
                  <a:srgbClr val="888888"/>
                </a:solidFill>
              </a:rPr>
              <a:t>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4D89-7D0B-876E-0125-1E4FA92E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Bruhat Order 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89B671-D4FB-1D3A-BD90-60519C35374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600200"/>
                <a:ext cx="8943278" cy="4525963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2400" b="0" dirty="0">
                    <a:effectLst/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effectLst/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0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. . . </m:t>
                    </m:r>
                    <m:d>
                      <m:dPr>
                        <m:ctrlP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a:rPr lang="en-US" sz="24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400" b="0" i="0" dirty="0" smtClean="0">
                        <a:effectLst/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2400"/>
                      <m:t>denote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an</m:t>
                    </m:r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/>
                      <m:t>upper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triangular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matrix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with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diagonal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entries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equal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to</m:t>
                    </m:r>
                    <m:r>
                      <m:rPr>
                        <m:nor/>
                      </m:rPr>
                      <a:rPr lang="en-US" sz="2400"/>
                      <m:t> 1, </m:t>
                    </m:r>
                    <m:r>
                      <m:rPr>
                        <m:nor/>
                      </m:rPr>
                      <a:rPr lang="en-US" sz="2400"/>
                      <m:t>where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US" sz="2400"/>
                      <m:t>is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the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elementary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matrix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with</m:t>
                    </m:r>
                    <m:r>
                      <m:rPr>
                        <m:nor/>
                      </m:rPr>
                      <a:rPr lang="en-US" sz="2400"/>
                      <m:t> 1 </m:t>
                    </m:r>
                    <m:r>
                      <m:rPr>
                        <m:nor/>
                      </m:rPr>
                      <a:rPr lang="en-US" sz="2400"/>
                      <m:t>in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r>
                      <m:rPr>
                        <m:nor/>
                      </m:rPr>
                      <a:rPr lang="en-US" sz="2400"/>
                      <m:t>position</m:t>
                    </m:r>
                    <m:r>
                      <m:rPr>
                        <m:nor/>
                      </m:rPr>
                      <a:rPr lang="en-US" sz="2400"/>
                      <m:t> (</m:t>
                    </m:r>
                    <m:r>
                      <m:rPr>
                        <m:nor/>
                      </m:rPr>
                      <a:rPr lang="en-US" sz="2400"/>
                      <m:t>i</m:t>
                    </m:r>
                    <m:r>
                      <m:rPr>
                        <m:nor/>
                      </m:rPr>
                      <a:rPr lang="en-US" sz="2400"/>
                      <m:t>,</m:t>
                    </m:r>
                    <m:r>
                      <m:rPr>
                        <m:nor/>
                      </m:rPr>
                      <a:rPr lang="en-US" sz="2400"/>
                      <m:t>j</m:t>
                    </m:r>
                    <m:r>
                      <m:rPr>
                        <m:nor/>
                      </m:rPr>
                      <a:rPr lang="en-US" sz="2400"/>
                      <m:t>) </m:t>
                    </m:r>
                    <m:r>
                      <m:rPr>
                        <m:nor/>
                      </m:rPr>
                      <a:rPr lang="en-US" sz="2400"/>
                      <m:t>and</m:t>
                    </m:r>
                    <m:r>
                      <m:rPr>
                        <m:nor/>
                      </m:rPr>
                      <a:rPr lang="en-US" sz="2400"/>
                      <m:t> 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/>
                      <m:t>for</m:t>
                    </m:r>
                    <m:r>
                      <m:rPr>
                        <m:nor/>
                      </m:rPr>
                      <a:rPr lang="en-US" sz="2400" b="0" i="0" smtClean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en-US" sz="2400" b="0" i="0" smtClean="0"/>
                      <m:t> </m:t>
                    </m:r>
                    <m:r>
                      <m:rPr>
                        <m:nor/>
                      </m:rPr>
                      <a:rPr lang="en-US" sz="2400" b="0" i="0" smtClean="0"/>
                      <m:t>j</m:t>
                    </m:r>
                    <m:r>
                      <m:rPr>
                        <m:nor/>
                      </m:rPr>
                      <a:rPr lang="en-US" sz="2400"/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0" dirty="0" smtClean="0">
                              <a:effectLst/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i="1" dirty="0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dirty="0" smtClean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b="1" i="1" dirty="0" smtClean="0">
                          <a:effectLst/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𝑑𝑖𝑎𝑔𝑜𝑛𝑎𝑙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effectLst/>
                  <a:latin typeface="+mn-lt"/>
                </a:endParaRPr>
              </a:p>
              <a:p>
                <a:pPr>
                  <a:buNone/>
                </a:pPr>
                <a:r>
                  <a:rPr lang="en-US" sz="2400" dirty="0">
                    <a:latin typeface="+mn-lt"/>
                  </a:rPr>
                  <a:t>Where</a:t>
                </a:r>
                <a:r>
                  <a:rPr lang="en-US" sz="2400" b="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+mn-lt"/>
                  </a:rPr>
                  <a:t>, if the matrix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is lower triangular 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⟺ 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⊆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>
                  <a:buNone/>
                </a:pPr>
                <a:endParaRPr lang="en-US" sz="2400" dirty="0">
                  <a:effectLst/>
                  <a:latin typeface="Helvetica" pitchFamily="2" charset="0"/>
                </a:endParaRPr>
              </a:p>
              <a:p>
                <a:pPr>
                  <a:buNone/>
                </a:pPr>
                <a:endParaRPr lang="en-US" sz="2400" dirty="0">
                  <a:effectLst/>
                  <a:latin typeface="Helvetica" pitchFamily="2" charset="0"/>
                </a:endParaRPr>
              </a:p>
              <a:p>
                <a:endParaRPr lang="en-I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89B671-D4FB-1D3A-BD90-60519C353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600200"/>
                <a:ext cx="8943278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78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9040B-9D72-D9E8-E23C-EE110F86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F012C-E323-376C-8D6A-14137DF62F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L" dirty="0"/>
                  <a:t>Example in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6F012C-E323-376C-8D6A-14137DF62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588EDD-687E-4083-6412-F7816CD3C16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600200"/>
                <a:ext cx="8943278" cy="452596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(1,2)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𝑎𝑏𝑐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𝑐𝑑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r>
                  <a:rPr lang="en-US" sz="2400" dirty="0"/>
                  <a:t>As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→ 0</m:t>
                    </m:r>
                  </m:oMath>
                </a14:m>
                <a:r>
                  <a:rPr lang="en-US" sz="2400" dirty="0"/>
                  <a:t>, we can choose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⊆</m:t>
                    </m:r>
                    <m:acc>
                      <m:accPr>
                        <m:chr m:val="̅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e>
                            </m:d>
                          </m:sub>
                        </m:sSub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buNone/>
                </a:pPr>
                <a:endParaRPr lang="en-US" sz="2400" dirty="0">
                  <a:effectLst/>
                  <a:latin typeface="Helvetica" pitchFamily="2" charset="0"/>
                </a:endParaRPr>
              </a:p>
              <a:p>
                <a:pPr>
                  <a:buNone/>
                </a:pPr>
                <a:endParaRPr lang="en-US" sz="2400" dirty="0">
                  <a:effectLst/>
                  <a:latin typeface="Helvetica" pitchFamily="2" charset="0"/>
                </a:endParaRPr>
              </a:p>
              <a:p>
                <a:endParaRPr lang="en-I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588EDD-687E-4083-6412-F7816CD3C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600200"/>
                <a:ext cx="8943278" cy="45259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57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3858-698E-8D2B-699C-04B64CE7F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637C-8FE6-B3F6-EC8B-6881A4D9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sz="4400" dirty="0"/>
              <a:t>Representation theory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4EE791-824E-2C16-2329-CABE44077203}"/>
                  </a:ext>
                </a:extLst>
              </p:cNvPr>
              <p:cNvSpPr txBox="1"/>
              <p:nvPr/>
            </p:nvSpPr>
            <p:spPr>
              <a:xfrm>
                <a:off x="145313" y="1225689"/>
                <a:ext cx="422596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The </a:t>
                </a:r>
                <a:r>
                  <a:rPr lang="en-US" sz="2000" b="1" dirty="0" err="1">
                    <a:latin typeface="+mn-lt"/>
                  </a:rPr>
                  <a:t>Bruhat</a:t>
                </a:r>
                <a:r>
                  <a:rPr lang="en-US" sz="2000" b="1" dirty="0">
                    <a:latin typeface="+mn-lt"/>
                  </a:rPr>
                  <a:t> graph</a:t>
                </a:r>
                <a:r>
                  <a:rPr lang="en-US" sz="2000" dirty="0">
                    <a:latin typeface="+mn-lt"/>
                  </a:rPr>
                  <a:t> is a </a:t>
                </a:r>
                <a:r>
                  <a:rPr lang="en-US" sz="2000" b="1" dirty="0">
                    <a:latin typeface="+mn-lt"/>
                  </a:rPr>
                  <a:t>directed graph</a:t>
                </a:r>
                <a:r>
                  <a:rPr lang="en-US" sz="2000" dirty="0">
                    <a:latin typeface="+mn-lt"/>
                  </a:rPr>
                  <a:t> where:</a:t>
                </a:r>
              </a:p>
              <a:p>
                <a:r>
                  <a:rPr lang="en-US" sz="2000" b="1" dirty="0">
                    <a:latin typeface="+mn-lt"/>
                  </a:rPr>
                  <a:t>Vertices</a:t>
                </a:r>
                <a:r>
                  <a:rPr lang="en-US" sz="20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</a:p>
              <a:p>
                <a:r>
                  <a:rPr lang="en-US" sz="2000" b="1" dirty="0">
                    <a:latin typeface="+mn-lt"/>
                  </a:rPr>
                  <a:t>Edges</a:t>
                </a:r>
                <a:r>
                  <a:rPr lang="en-US" sz="2000" dirty="0">
                    <a:latin typeface="+mn-lt"/>
                  </a:rPr>
                  <a:t>: </a:t>
                </a:r>
                <a:endParaRPr lang="en-US" sz="200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b="0" dirty="0">
                    <a:latin typeface="+mn-lt"/>
                  </a:rPr>
                  <a:t> </a:t>
                </a:r>
              </a:p>
              <a:p>
                <a:r>
                  <a:rPr lang="en-US" sz="2000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+mn-lt"/>
                  </a:rPr>
                  <a:t> is a simple transposition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+mn-lt"/>
                </a:endParaRPr>
              </a:p>
              <a:p>
                <a:endParaRPr lang="en-US" sz="2000" dirty="0">
                  <a:latin typeface="+mn-lt"/>
                </a:endParaRPr>
              </a:p>
              <a:p>
                <a:endParaRPr lang="en-US" sz="2000" dirty="0">
                  <a:latin typeface="+mn-lt"/>
                </a:endParaRPr>
              </a:p>
              <a:p>
                <a:r>
                  <a:rPr lang="en-US" sz="2000" b="1" dirty="0" err="1">
                    <a:latin typeface="+mn-lt"/>
                  </a:rPr>
                  <a:t>Bruhat</a:t>
                </a:r>
                <a:r>
                  <a:rPr lang="en-US" sz="2000" b="1" dirty="0">
                    <a:latin typeface="+mn-lt"/>
                  </a:rPr>
                  <a:t> Order:</a:t>
                </a:r>
                <a:endParaRPr lang="en-US" sz="2000" dirty="0">
                  <a:latin typeface="+mn-lt"/>
                </a:endParaRPr>
              </a:p>
              <a:p>
                <a:r>
                  <a:rPr lang="en-US" sz="2000" dirty="0">
                    <a:latin typeface="+mn-lt"/>
                  </a:rPr>
                  <a:t>The </a:t>
                </a:r>
                <a:r>
                  <a:rPr lang="en-US" sz="2000" b="1" dirty="0" err="1">
                    <a:latin typeface="+mn-lt"/>
                  </a:rPr>
                  <a:t>Bruhat</a:t>
                </a:r>
                <a:r>
                  <a:rPr lang="en-US" sz="2000" b="1" dirty="0">
                    <a:latin typeface="+mn-lt"/>
                  </a:rPr>
                  <a:t> order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>
                    <a:latin typeface="+mn-lt"/>
                  </a:rPr>
                  <a:t> is the </a:t>
                </a:r>
                <a:r>
                  <a:rPr lang="en-US" sz="2000" b="1" dirty="0">
                    <a:latin typeface="+mn-lt"/>
                  </a:rPr>
                  <a:t>transitive closure</a:t>
                </a:r>
                <a:r>
                  <a:rPr lang="en-US" sz="2000" dirty="0">
                    <a:latin typeface="+mn-lt"/>
                  </a:rPr>
                  <a:t> of the relation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>
                    <a:latin typeface="+mn-lt"/>
                  </a:rPr>
                  <a:t> in the </a:t>
                </a:r>
                <a:r>
                  <a:rPr lang="en-US" sz="2000" dirty="0" err="1">
                    <a:latin typeface="+mn-lt"/>
                  </a:rPr>
                  <a:t>Bruhat</a:t>
                </a:r>
                <a:r>
                  <a:rPr lang="en-US" sz="2000" dirty="0">
                    <a:latin typeface="+mn-lt"/>
                  </a:rPr>
                  <a:t> graph.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4EE791-824E-2C16-2329-CABE44077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13" y="1225689"/>
                <a:ext cx="4225965" cy="4401205"/>
              </a:xfrm>
              <a:prstGeom prst="rect">
                <a:avLst/>
              </a:prstGeom>
              <a:blipFill>
                <a:blip r:embed="rId2"/>
                <a:stretch>
                  <a:fillRect l="-1497" t="-575" b="-143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E9758BC7-699F-E518-FB36-CCF58107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151" y="1706758"/>
            <a:ext cx="4526536" cy="382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1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6315-B899-B709-B78A-C448EC809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2AB9-5553-1811-66E8-50830574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sz="4400" dirty="0"/>
              <a:t>Representation theory</a:t>
            </a:r>
            <a:endParaRPr lang="en-IL" dirty="0"/>
          </a:p>
        </p:txBody>
      </p:sp>
      <p:pic>
        <p:nvPicPr>
          <p:cNvPr id="4" name="Picture 2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B0038F90-3250-06DC-9244-86917D77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417638"/>
            <a:ext cx="4304898" cy="42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0E3896-CE2E-FE12-3D07-82F410D0658C}"/>
                  </a:ext>
                </a:extLst>
              </p:cNvPr>
              <p:cNvSpPr txBox="1"/>
              <p:nvPr/>
            </p:nvSpPr>
            <p:spPr>
              <a:xfrm>
                <a:off x="362415" y="1417638"/>
                <a:ext cx="3596268" cy="4231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</a:t>
                </a:r>
                <a:r>
                  <a:rPr lang="en-US" sz="2000" b="1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Bruhat</a:t>
                </a:r>
                <a:r>
                  <a:rPr lang="en-US" sz="20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interval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is the </a:t>
                </a:r>
                <a:r>
                  <a:rPr lang="en-US" sz="20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subgraph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of the </a:t>
                </a:r>
                <a:r>
                  <a:rPr lang="en-US" sz="20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Bruhat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graph </a:t>
                </a:r>
                <a:r>
                  <a:rPr lang="en-US" sz="20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induced by a pair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It includes </a:t>
                </a:r>
                <a:r>
                  <a:rPr lang="en-US" sz="20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all permutations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𝜒</m:t>
                    </m:r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 </m:t>
                    </m:r>
                    <m:sSub>
                      <m:sSubPr>
                        <m:ctrlP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such that: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e>
                      </m:d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m:rPr>
                          <m:lit/>
                        </m:rP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{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𝜒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 </m:t>
                      </m:r>
                      <m:sSub>
                        <m:sSub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∣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𝜒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This interval forms a </a:t>
                </a:r>
                <a:r>
                  <a:rPr lang="en-US" sz="20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subgraph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within the full </a:t>
                </a:r>
                <a:r>
                  <a:rPr lang="en-US" sz="20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Bruhat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order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interval [01234, 23410]: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0E3896-CE2E-FE12-3D07-82F410D0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15" y="1417638"/>
                <a:ext cx="3596268" cy="4231928"/>
              </a:xfrm>
              <a:prstGeom prst="rect">
                <a:avLst/>
              </a:prstGeom>
              <a:blipFill>
                <a:blip r:embed="rId3"/>
                <a:stretch>
                  <a:fillRect l="-1761" t="-1198" r="-3521" b="-179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00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A1D45-9977-DBDB-E63E-787E0D2B6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B8BC-1F7A-04B3-084C-6FE658E4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sz="4400" dirty="0"/>
              <a:t>KL polynomials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0936A-73CD-BBDC-9E35-7238EA0CF11A}"/>
                  </a:ext>
                </a:extLst>
              </p:cNvPr>
              <p:cNvSpPr txBox="1"/>
              <p:nvPr/>
            </p:nvSpPr>
            <p:spPr>
              <a:xfrm>
                <a:off x="457200" y="1417638"/>
                <a:ext cx="8229599" cy="2142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For any pair of elements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Kazhdan</a:t>
                </a:r>
                <a:r>
                  <a:rPr lang="en-US" sz="2800" dirty="0"/>
                  <a:t> and Lusztig defined a polynomial: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0936A-73CD-BBDC-9E35-7238EA0CF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7638"/>
                <a:ext cx="8229599" cy="2142574"/>
              </a:xfrm>
              <a:prstGeom prst="rect">
                <a:avLst/>
              </a:prstGeom>
              <a:blipFill>
                <a:blip r:embed="rId2"/>
                <a:stretch>
                  <a:fillRect l="-1698" t="-2941" r="-20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12ABE34-91D4-DE86-6FDB-4C9D9EC7A216}"/>
              </a:ext>
            </a:extLst>
          </p:cNvPr>
          <p:cNvSpPr txBox="1"/>
          <p:nvPr/>
        </p:nvSpPr>
        <p:spPr>
          <a:xfrm>
            <a:off x="457200" y="3870702"/>
            <a:ext cx="75586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Defined </a:t>
            </a:r>
            <a:r>
              <a:rPr lang="en-US" sz="2400" b="1" dirty="0"/>
              <a:t>inductively</a:t>
            </a:r>
            <a:r>
              <a:rPr lang="en-US" sz="2400" dirty="0"/>
              <a:t>, starting from the identity element. At each step, the computation may depend on previously calculated polynomials. Arise from </a:t>
            </a:r>
            <a:r>
              <a:rPr lang="en-US" sz="2400" b="1" dirty="0"/>
              <a:t>Hecke algebra theory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365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F532-B535-B9AB-6A48-1E9172325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B92D-303B-ED5A-A053-12363B77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Combinatorial Invariance Conjecture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05AAEF-4B5C-727A-5BF7-981D55816558}"/>
                  </a:ext>
                </a:extLst>
              </p:cNvPr>
              <p:cNvSpPr txBox="1"/>
              <p:nvPr/>
            </p:nvSpPr>
            <p:spPr>
              <a:xfrm>
                <a:off x="6864731" y="4637762"/>
                <a:ext cx="1679867" cy="606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05AAEF-4B5C-727A-5BF7-981D55816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31" y="4637762"/>
                <a:ext cx="1679867" cy="606384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D5CC81-828D-C821-6C39-2788712CE212}"/>
              </a:ext>
            </a:extLst>
          </p:cNvPr>
          <p:cNvCxnSpPr>
            <a:cxnSpLocks/>
          </p:cNvCxnSpPr>
          <p:nvPr/>
        </p:nvCxnSpPr>
        <p:spPr>
          <a:xfrm>
            <a:off x="4180029" y="4940955"/>
            <a:ext cx="2344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D4B955-7AD9-A3C6-EBE0-90E7E51E01C0}"/>
                  </a:ext>
                </a:extLst>
              </p:cNvPr>
              <p:cNvSpPr txBox="1"/>
              <p:nvPr/>
            </p:nvSpPr>
            <p:spPr>
              <a:xfrm>
                <a:off x="323601" y="1416286"/>
                <a:ext cx="8942615" cy="159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Conjecture:</a:t>
                </a:r>
              </a:p>
              <a:p>
                <a:r>
                  <a:rPr lang="en-US" sz="3200" dirty="0"/>
                  <a:t>The KL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depends only on the structure of </a:t>
                </a:r>
                <a:r>
                  <a:rPr lang="en-US" sz="3200" dirty="0" err="1"/>
                  <a:t>Bruhat</a:t>
                </a:r>
                <a:r>
                  <a:rPr lang="en-US" sz="3200" dirty="0"/>
                  <a:t> graph of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IL" sz="3200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F6F08D-82EB-B4A0-B043-21B4D2DA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01" y="1416286"/>
                <a:ext cx="8942615" cy="1591269"/>
              </a:xfrm>
              <a:prstGeom prst="rect">
                <a:avLst/>
              </a:prstGeom>
              <a:blipFill>
                <a:blip r:embed="rId4"/>
                <a:stretch>
                  <a:fillRect l="-1702" t="-4762" b="-119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7A0C4D7C-9F9F-B9D7-015F-2B09AD74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0" y="3141002"/>
            <a:ext cx="3879065" cy="359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99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450E-058E-8CF1-7745-2C479728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C49A-9D81-EB41-524A-051E9BE5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Combinatorial Invariance Conjecture</a:t>
            </a:r>
            <a:endParaRPr lang="en-IL" dirty="0"/>
          </a:p>
        </p:txBody>
      </p:sp>
      <p:pic>
        <p:nvPicPr>
          <p:cNvPr id="5" name="Picture 4" descr="A close-up of a diagram&#10;&#10;AI-generated content may be incorrect.">
            <a:extLst>
              <a:ext uri="{FF2B5EF4-FFF2-40B4-BE49-F238E27FC236}">
                <a16:creationId xmlns:a16="http://schemas.microsoft.com/office/drawing/2014/main" id="{6D5C496F-F2FB-AD6B-47A2-10464B41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914"/>
            <a:ext cx="9144000" cy="29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4A11-8E6C-7C06-562D-6E8B3B03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Graph Neural Network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1264988-30FE-BD7C-2B5F-50A8E058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1934116"/>
            <a:ext cx="6464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76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BE09E-9D07-0AA5-6FDC-A9E62524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A498-C143-F253-9EE0-2B37B8AD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Combinatorial Invariance Conjecture</a:t>
            </a:r>
            <a:endParaRPr lang="en-IL" dirty="0"/>
          </a:p>
        </p:txBody>
      </p:sp>
      <p:pic>
        <p:nvPicPr>
          <p:cNvPr id="8" name="Picture 7" descr="A diagram of a diamond&#10;&#10;AI-generated content may be incorrect.">
            <a:extLst>
              <a:ext uri="{FF2B5EF4-FFF2-40B4-BE49-F238E27FC236}">
                <a16:creationId xmlns:a16="http://schemas.microsoft.com/office/drawing/2014/main" id="{762654AE-A6DC-CD0C-D6C2-8C220D2C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78" y="4190907"/>
            <a:ext cx="7772400" cy="2542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98C0BD-4ABA-D8AC-CBC5-03B4B61B325B}"/>
              </a:ext>
            </a:extLst>
          </p:cNvPr>
          <p:cNvSpPr txBox="1"/>
          <p:nvPr/>
        </p:nvSpPr>
        <p:spPr>
          <a:xfrm>
            <a:off x="0" y="1020808"/>
            <a:ext cx="9143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neural network</a:t>
            </a:r>
            <a:r>
              <a:rPr lang="en-US" sz="2000" dirty="0"/>
              <a:t> was trained to compute </a:t>
            </a:r>
            <a:r>
              <a:rPr lang="en-US" sz="2000" dirty="0" err="1"/>
              <a:t>Kazhdan</a:t>
            </a:r>
            <a:r>
              <a:rPr lang="en-US" sz="2000" dirty="0"/>
              <a:t>–Lusztig polynomials for labeled </a:t>
            </a:r>
            <a:r>
              <a:rPr lang="en-US" sz="2000" dirty="0" err="1"/>
              <a:t>Bruhat</a:t>
            </a:r>
            <a:r>
              <a:rPr lang="en-US" sz="2000" dirty="0"/>
              <a:t> intervals.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network achieved </a:t>
            </a:r>
            <a:r>
              <a:rPr lang="en-US" sz="2000" b="1" dirty="0"/>
              <a:t>high accuracy</a:t>
            </a:r>
            <a:r>
              <a:rPr lang="en-US" sz="2000" dirty="0"/>
              <a:t>, uncovering interesting structure in the input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Main Theorem (Conjectured &amp; Proved):</a:t>
            </a:r>
            <a:br>
              <a:rPr lang="en-US" sz="2000" dirty="0"/>
            </a:br>
            <a:endParaRPr lang="en-US" sz="2000" dirty="0"/>
          </a:p>
          <a:p>
            <a:pPr>
              <a:buNone/>
            </a:pPr>
            <a:r>
              <a:rPr lang="en-US" sz="2000" b="1" dirty="0"/>
              <a:t>Every labeled </a:t>
            </a:r>
            <a:r>
              <a:rPr lang="en-US" sz="2000" b="1" dirty="0" err="1"/>
              <a:t>Bruhat</a:t>
            </a:r>
            <a:r>
              <a:rPr lang="en-US" sz="2000" b="1" dirty="0"/>
              <a:t> interval</a:t>
            </a:r>
            <a:r>
              <a:rPr lang="en-US" sz="2000" dirty="0"/>
              <a:t> admits a </a:t>
            </a:r>
            <a:r>
              <a:rPr lang="en-US" sz="2000" b="1" dirty="0"/>
              <a:t>canonical hypercube decomposition </a:t>
            </a:r>
            <a:r>
              <a:rPr lang="en-US" sz="2000" dirty="0"/>
              <a:t>along its </a:t>
            </a:r>
            <a:r>
              <a:rPr lang="en-US" sz="2000" b="1" dirty="0"/>
              <a:t>extremal reflections?</a:t>
            </a:r>
            <a:r>
              <a:rPr lang="en-US" sz="2000" dirty="0"/>
              <a:t>, from which the </a:t>
            </a:r>
            <a:r>
              <a:rPr lang="en-US" sz="2000" b="1" dirty="0"/>
              <a:t>KL polynomial </a:t>
            </a:r>
            <a:r>
              <a:rPr lang="en-US" sz="2000" dirty="0"/>
              <a:t>can be </a:t>
            </a:r>
            <a:r>
              <a:rPr lang="en-US" sz="2000" b="1" dirty="0"/>
              <a:t>directly computed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747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82B0-7962-60F3-8EF9-6E15EC068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DEA7-FE5E-F3D6-D1C2-4EDC6AE3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Combinatorial Invariance Conjecture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10D034-391F-51E7-9004-DCDBD5FF1F3F}"/>
                  </a:ext>
                </a:extLst>
              </p:cNvPr>
              <p:cNvSpPr txBox="1"/>
              <p:nvPr/>
            </p:nvSpPr>
            <p:spPr>
              <a:xfrm>
                <a:off x="296885" y="1417638"/>
                <a:ext cx="8110846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 neural model suggested something even deeper:</a:t>
                </a:r>
              </a:p>
              <a:p>
                <a:r>
                  <a:rPr lang="en-US" sz="2000" dirty="0"/>
                  <a:t>It seems that the KL polynomial can be reconstructed</a:t>
                </a:r>
              </a:p>
              <a:p>
                <a:r>
                  <a:rPr lang="en-US" sz="2000" dirty="0"/>
                  <a:t>from </a:t>
                </a:r>
                <a:r>
                  <a:rPr lang="en-US" sz="2000" b="1" dirty="0"/>
                  <a:t>any hypercube decomposition</a:t>
                </a:r>
                <a:r>
                  <a:rPr lang="en-US" sz="2000" dirty="0"/>
                  <a:t>, not just the canonical one.</a:t>
                </a:r>
              </a:p>
              <a:p>
                <a:r>
                  <a:rPr lang="en-US" sz="2000" dirty="0"/>
                  <a:t>This observation was </a:t>
                </a:r>
                <a:r>
                  <a:rPr lang="en-US" sz="2000" b="1" dirty="0"/>
                  <a:t>experimentally verified</a:t>
                </a:r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&lt; 8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pPr>
                  <a:buNone/>
                </a:pPr>
                <a:r>
                  <a:rPr lang="en-US" sz="2000" b="1" dirty="0"/>
                  <a:t>Second Conjecture (Open):</a:t>
                </a:r>
                <a:br>
                  <a:rPr lang="en-US" sz="2000" dirty="0"/>
                </a:br>
                <a:endParaRPr lang="en-US" sz="2000" dirty="0"/>
              </a:p>
              <a:p>
                <a:pPr>
                  <a:buNone/>
                </a:pPr>
                <a:r>
                  <a:rPr lang="en-US" sz="2000" dirty="0"/>
                  <a:t>The </a:t>
                </a:r>
                <a:r>
                  <a:rPr lang="en-US" sz="2000" b="1" dirty="0" err="1"/>
                  <a:t>Kazhdan</a:t>
                </a:r>
                <a:r>
                  <a:rPr lang="en-US" sz="2000" b="1" dirty="0"/>
                  <a:t>–Lusztig polynomial</a:t>
                </a:r>
                <a:r>
                  <a:rPr lang="en-US" sz="2000" dirty="0"/>
                  <a:t> of an </a:t>
                </a:r>
                <a:r>
                  <a:rPr lang="en-US" sz="2000" b="1" dirty="0"/>
                  <a:t>unlabeled </a:t>
                </a:r>
                <a:r>
                  <a:rPr lang="en-US" sz="2000" b="1" dirty="0" err="1"/>
                  <a:t>Bruhat</a:t>
                </a:r>
                <a:r>
                  <a:rPr lang="en-US" sz="2000" b="1" dirty="0"/>
                  <a:t> interval</a:t>
                </a:r>
                <a:endParaRPr lang="en-US" sz="2000" dirty="0"/>
              </a:p>
              <a:p>
                <a:pPr>
                  <a:buNone/>
                </a:pPr>
                <a:r>
                  <a:rPr lang="en-US" sz="2000" dirty="0"/>
                  <a:t>can be computed from </a:t>
                </a:r>
                <a:r>
                  <a:rPr lang="en-US" sz="2000" b="1" dirty="0"/>
                  <a:t>any hypercube decomposition</a:t>
                </a:r>
                <a:endParaRPr lang="en-US" sz="2000" dirty="0"/>
              </a:p>
              <a:p>
                <a:r>
                  <a:rPr lang="en-US" sz="2000" dirty="0"/>
                  <a:t>using the same formula as in the labeled case.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pPr>
                  <a:buNone/>
                </a:pPr>
                <a:r>
                  <a:rPr lang="en-IL" sz="2000" dirty="0"/>
                  <a:t>✅ </a:t>
                </a:r>
                <a:r>
                  <a:rPr lang="en-US" sz="2000" b="1" dirty="0"/>
                  <a:t>If proved</a:t>
                </a:r>
                <a:r>
                  <a:rPr lang="en-US" sz="2000" dirty="0"/>
                  <a:t>, this would </a:t>
                </a:r>
                <a:r>
                  <a:rPr lang="en-US" sz="2000" b="1" dirty="0"/>
                  <a:t>resolve the Combinatorial Invariance Conjecture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4BF161-AECD-DF00-1193-CC5243A72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5" y="1417638"/>
                <a:ext cx="8110846" cy="4708981"/>
              </a:xfrm>
              <a:prstGeom prst="rect">
                <a:avLst/>
              </a:prstGeom>
              <a:blipFill>
                <a:blip r:embed="rId2"/>
                <a:stretch>
                  <a:fillRect l="-782" t="-806" b="-13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64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This Course</a:t>
            </a:r>
            <a:endParaRPr/>
          </a:p>
        </p:txBody>
      </p:sp>
      <p:sp>
        <p:nvSpPr>
          <p:cNvPr id="272" name="Google Shape;272;p10"/>
          <p:cNvSpPr txBox="1">
            <a:spLocks noGrp="1"/>
          </p:cNvSpPr>
          <p:nvPr>
            <p:ph type="body" idx="1"/>
          </p:nvPr>
        </p:nvSpPr>
        <p:spPr>
          <a:xfrm>
            <a:off x="457200" y="1709800"/>
            <a:ext cx="8229600" cy="4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trike="sngStrike" dirty="0"/>
              <a:t>1 week: Intro</a:t>
            </a:r>
            <a:endParaRPr strike="sngStrike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trike="sngStrike" dirty="0">
                <a:solidFill>
                  <a:schemeClr val="tx1"/>
                </a:solidFill>
              </a:rPr>
              <a:t>2 weeks: Classic ML</a:t>
            </a:r>
            <a:endParaRPr strike="sngStrike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50"/>
                </a:solidFill>
              </a:rPr>
              <a:t>2 weeks: Deep Learning in Mathematics</a:t>
            </a:r>
            <a:endParaRPr dirty="0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3 weeks: Math as an NLP problem (LLMs etc.)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3 weeks: Reinforcement Learning (RL) in Math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1 week: Advanced AI topics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1 week: Project Presentations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C05EE-6E0C-93A2-50A9-3B5E3AB0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379E-9AA8-0F92-402B-DFC5412A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Advancing mathematics by guiding human intuition with AI (2021)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3C4EE-CBBC-C5AA-4BE0-ED44900B4590}"/>
              </a:ext>
            </a:extLst>
          </p:cNvPr>
          <p:cNvSpPr txBox="1"/>
          <p:nvPr/>
        </p:nvSpPr>
        <p:spPr>
          <a:xfrm>
            <a:off x="1031239" y="1950255"/>
            <a:ext cx="254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/>
              <a:t>Knot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00D1E-0839-CCAF-22BE-5993D404F1EE}"/>
              </a:ext>
            </a:extLst>
          </p:cNvPr>
          <p:cNvSpPr txBox="1"/>
          <p:nvPr/>
        </p:nvSpPr>
        <p:spPr>
          <a:xfrm>
            <a:off x="5361709" y="1817471"/>
            <a:ext cx="33250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3200" strike="sngStrike" dirty="0"/>
              <a:t>Representation </a:t>
            </a:r>
          </a:p>
          <a:p>
            <a:pPr algn="ctr"/>
            <a:r>
              <a:rPr lang="en-IL" sz="3200" strike="sngStrike" dirty="0"/>
              <a:t>theory</a:t>
            </a:r>
          </a:p>
        </p:txBody>
      </p:sp>
      <p:pic>
        <p:nvPicPr>
          <p:cNvPr id="7170" name="Picture 2" descr="On the complete cd-index of a Bruhat interval | Journal of Algebraic  Combinatorics">
            <a:extLst>
              <a:ext uri="{FF2B5EF4-FFF2-40B4-BE49-F238E27FC236}">
                <a16:creationId xmlns:a16="http://schemas.microsoft.com/office/drawing/2014/main" id="{0EEB06AC-0249-AB65-4B2E-32F9C972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70" y="3209059"/>
            <a:ext cx="3522518" cy="32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quare knot (mathematics) - Wikipedia">
            <a:extLst>
              <a:ext uri="{FF2B5EF4-FFF2-40B4-BE49-F238E27FC236}">
                <a16:creationId xmlns:a16="http://schemas.microsoft.com/office/drawing/2014/main" id="{46D56D3F-D68B-764B-E249-4AE8EE787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" y="3209059"/>
            <a:ext cx="4534263" cy="32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7AF16B-C079-EDA9-58FF-3D3CA64EEC5F}"/>
              </a:ext>
            </a:extLst>
          </p:cNvPr>
          <p:cNvSpPr/>
          <p:nvPr/>
        </p:nvSpPr>
        <p:spPr>
          <a:xfrm>
            <a:off x="530658" y="1776050"/>
            <a:ext cx="3548418" cy="11600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 sz="3200" dirty="0"/>
              <a:t>Knot theory</a:t>
            </a:r>
          </a:p>
        </p:txBody>
      </p:sp>
    </p:spTree>
    <p:extLst>
      <p:ext uri="{BB962C8B-B14F-4D97-AF65-F5344CB8AC3E}">
        <p14:creationId xmlns:p14="http://schemas.microsoft.com/office/powerpoint/2010/main" val="253031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19C02-788C-F1B5-D6B7-E8E93DA1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4F99-83BC-32F4-B1DD-745E294A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Knot Theory</a:t>
            </a:r>
          </a:p>
        </p:txBody>
      </p:sp>
      <p:pic>
        <p:nvPicPr>
          <p:cNvPr id="1028" name="Picture 4" descr="Knot (mathematics) - Wikipedia">
            <a:extLst>
              <a:ext uri="{FF2B5EF4-FFF2-40B4-BE49-F238E27FC236}">
                <a16:creationId xmlns:a16="http://schemas.microsoft.com/office/drawing/2014/main" id="{EA430667-BF70-8618-B7CF-79B459FA4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2" y="1417638"/>
            <a:ext cx="6768935" cy="50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7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BB01B-EFD7-77B2-887E-B6DF7EA57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9C73-F135-7B91-2C0E-AF766EAE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59"/>
            <a:ext cx="8229600" cy="1143000"/>
          </a:xfrm>
        </p:spPr>
        <p:txBody>
          <a:bodyPr>
            <a:normAutofit/>
          </a:bodyPr>
          <a:lstStyle/>
          <a:p>
            <a:r>
              <a:rPr lang="en-IL" dirty="0"/>
              <a:t>Knot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464A92-C4D7-7111-072E-90D58AD95CDE}"/>
                  </a:ext>
                </a:extLst>
              </p:cNvPr>
              <p:cNvSpPr txBox="1"/>
              <p:nvPr/>
            </p:nvSpPr>
            <p:spPr>
              <a:xfrm>
                <a:off x="457200" y="1481621"/>
                <a:ext cx="8229600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3200" b="1" dirty="0"/>
                  <a:t>🧵 </a:t>
                </a:r>
                <a:r>
                  <a:rPr lang="en-US" sz="3200" b="1" dirty="0"/>
                  <a:t>What Is a Knot (Formally)?</a:t>
                </a:r>
              </a:p>
              <a:p>
                <a:pPr>
                  <a:buNone/>
                </a:pPr>
                <a:r>
                  <a:rPr lang="en-US" sz="3200" dirty="0"/>
                  <a:t>A </a:t>
                </a:r>
                <a:r>
                  <a:rPr lang="en-US" sz="3200" b="1" dirty="0"/>
                  <a:t>knot</a:t>
                </a:r>
                <a:r>
                  <a:rPr lang="en-US" sz="3200" dirty="0"/>
                  <a:t> is a smooth embedding of the circle: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endParaRPr lang="en-IL" sz="3200" dirty="0"/>
              </a:p>
              <a:p>
                <a:endParaRPr lang="en-IL" sz="3200" dirty="0"/>
              </a:p>
              <a:p>
                <a:endParaRPr lang="en-IL" sz="3200" dirty="0"/>
              </a:p>
              <a:p>
                <a:endParaRPr lang="en-IL" sz="2400" dirty="0"/>
              </a:p>
              <a:p>
                <a:endParaRPr lang="en-IL" sz="2800" dirty="0"/>
              </a:p>
              <a:p>
                <a:r>
                  <a:rPr lang="en-IL" sz="3200" dirty="0"/>
                  <a:t>Knots have a lot of different invariants of different nature and it is important to find relations between them.</a:t>
                </a:r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464A92-C4D7-7111-072E-90D58AD95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81621"/>
                <a:ext cx="8229600" cy="6001643"/>
              </a:xfrm>
              <a:prstGeom prst="rect">
                <a:avLst/>
              </a:prstGeom>
              <a:blipFill>
                <a:blip r:embed="rId2"/>
                <a:stretch>
                  <a:fillRect l="-1852" t="-14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 descr="To Be or Knot to Be | Apoorva Panidapu | Cantor's Paradise">
            <a:extLst>
              <a:ext uri="{FF2B5EF4-FFF2-40B4-BE49-F238E27FC236}">
                <a16:creationId xmlns:a16="http://schemas.microsoft.com/office/drawing/2014/main" id="{34DB3073-D522-4D56-5331-39941EFE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99" y="3087107"/>
            <a:ext cx="1803401" cy="19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2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3EE0-99F7-8793-9FE7-0483BBAC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0250-06AC-9BDE-BF1D-291D1F83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59"/>
            <a:ext cx="8229600" cy="1143000"/>
          </a:xfrm>
        </p:spPr>
        <p:txBody>
          <a:bodyPr>
            <a:normAutofit/>
          </a:bodyPr>
          <a:lstStyle/>
          <a:p>
            <a:r>
              <a:rPr lang="en-IL" dirty="0"/>
              <a:t>Knot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E6E2D-4E5A-CEE8-673E-3364AEDAAEC0}"/>
              </a:ext>
            </a:extLst>
          </p:cNvPr>
          <p:cNvSpPr txBox="1"/>
          <p:nvPr/>
        </p:nvSpPr>
        <p:spPr>
          <a:xfrm>
            <a:off x="208402" y="1081484"/>
            <a:ext cx="872719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buNone/>
            </a:pPr>
            <a:r>
              <a:rPr lang="en-IL" sz="1800" b="1" dirty="0"/>
              <a:t>🧬 </a:t>
            </a:r>
            <a:r>
              <a:rPr lang="en-US" sz="1800" b="1" dirty="0"/>
              <a:t>What is the Signature of a Knot?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We can construct a </a:t>
            </a:r>
            <a:r>
              <a:rPr lang="en-US" sz="1800" b="1" dirty="0"/>
              <a:t>Seifert surface</a:t>
            </a:r>
            <a:r>
              <a:rPr lang="en-US" sz="1800" dirty="0"/>
              <a:t> — a smooth, oriented surface whose boundary is the knot.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From this surface, we build a matrix called the </a:t>
            </a:r>
            <a:r>
              <a:rPr lang="en-US" sz="1800" b="1" dirty="0"/>
              <a:t>Seifert matrix</a:t>
            </a:r>
            <a:r>
              <a:rPr lang="en-US" sz="1800" dirty="0"/>
              <a:t>, using information from the surface’s homology.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signature of the knot</a:t>
            </a:r>
            <a:r>
              <a:rPr lang="en-US" sz="1800" dirty="0"/>
              <a:t> is defined as the </a:t>
            </a:r>
            <a:r>
              <a:rPr lang="en-US" sz="1800" b="1" dirty="0"/>
              <a:t>signature of this matrix</a:t>
            </a:r>
            <a:r>
              <a:rPr lang="en-US" sz="1800" dirty="0"/>
              <a:t> (i.e., the number of positive eigenvalues minus the number of negative ones).</a:t>
            </a:r>
          </a:p>
          <a:p>
            <a:pPr>
              <a:buNone/>
            </a:pPr>
            <a:endParaRPr lang="en-IL" dirty="0"/>
          </a:p>
          <a:p>
            <a:pPr>
              <a:buNone/>
            </a:pPr>
            <a:r>
              <a:rPr lang="en-IL" sz="1800" b="1" dirty="0"/>
              <a:t>✅ </a:t>
            </a:r>
            <a:r>
              <a:rPr lang="en-US" sz="1800" b="1" dirty="0"/>
              <a:t>Key Point</a:t>
            </a:r>
            <a:endParaRPr lang="en-US" sz="1800" dirty="0"/>
          </a:p>
          <a:p>
            <a:pPr>
              <a:buNone/>
            </a:pPr>
            <a:r>
              <a:rPr lang="en-US" sz="1800" dirty="0"/>
              <a:t>The </a:t>
            </a:r>
            <a:r>
              <a:rPr lang="en-US" sz="1800" b="1" dirty="0"/>
              <a:t>signature</a:t>
            </a:r>
            <a:r>
              <a:rPr lang="en-US" sz="1800" dirty="0"/>
              <a:t> is a </a:t>
            </a:r>
            <a:r>
              <a:rPr lang="en-US" sz="1800" b="1" dirty="0"/>
              <a:t>knot invariant</a:t>
            </a:r>
            <a:r>
              <a:rPr lang="en-US" sz="1800" dirty="0"/>
              <a:t> — it stays the same no matter which Seifert surface is used.</a:t>
            </a:r>
          </a:p>
          <a:p>
            <a:endParaRPr lang="en-IL" sz="1800" dirty="0"/>
          </a:p>
          <a:p>
            <a:endParaRPr lang="en-IL" sz="1800" dirty="0"/>
          </a:p>
        </p:txBody>
      </p:sp>
      <p:pic>
        <p:nvPicPr>
          <p:cNvPr id="3074" name="Picture 2" descr="Seifert Surfaces for Knots and Links. – ThatsMaths">
            <a:extLst>
              <a:ext uri="{FF2B5EF4-FFF2-40B4-BE49-F238E27FC236}">
                <a16:creationId xmlns:a16="http://schemas.microsoft.com/office/drawing/2014/main" id="{C7BF0AC0-0D5A-B8F9-BC79-7B04C3B26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68" y="4651083"/>
            <a:ext cx="3412507" cy="178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trix Signature -- from Wolfram MathWorld">
            <a:extLst>
              <a:ext uri="{FF2B5EF4-FFF2-40B4-BE49-F238E27FC236}">
                <a16:creationId xmlns:a16="http://schemas.microsoft.com/office/drawing/2014/main" id="{5F01C6D8-B785-DF66-ADC7-D9C2D427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339" y="4757497"/>
            <a:ext cx="2273139" cy="16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73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0204D-5F4B-17E7-FD8D-20810C4F6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4894-45D2-0B12-7510-57390512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59"/>
            <a:ext cx="8229600" cy="1143000"/>
          </a:xfrm>
        </p:spPr>
        <p:txBody>
          <a:bodyPr>
            <a:normAutofit/>
          </a:bodyPr>
          <a:lstStyle/>
          <a:p>
            <a:r>
              <a:rPr lang="en-IL" dirty="0"/>
              <a:t>Knot Theory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CC3C123-77AA-2C96-7E15-379F98E5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3865"/>
            <a:ext cx="9144000" cy="29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D7767-E0B6-A2DF-7593-AED8D07FDE83}"/>
              </a:ext>
            </a:extLst>
          </p:cNvPr>
          <p:cNvSpPr txBox="1"/>
          <p:nvPr/>
        </p:nvSpPr>
        <p:spPr>
          <a:xfrm>
            <a:off x="169223" y="4104538"/>
            <a:ext cx="8805554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L" sz="2000" b="1" dirty="0"/>
              <a:t>🎯 </a:t>
            </a:r>
            <a:r>
              <a:rPr lang="en-US" sz="2000" b="1" dirty="0"/>
              <a:t>Goal of the Study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000" dirty="0"/>
              <a:t>The authors aim to explore whether there exists a hidden relationship between </a:t>
            </a:r>
            <a:r>
              <a:rPr lang="en-US" sz="2000" b="1" dirty="0"/>
              <a:t>algebraic</a:t>
            </a:r>
            <a:r>
              <a:rPr lang="en-US" sz="2000" dirty="0"/>
              <a:t> and </a:t>
            </a:r>
            <a:r>
              <a:rPr lang="en-US" sz="2000" b="1" dirty="0"/>
              <a:t>geometric</a:t>
            </a:r>
            <a:r>
              <a:rPr lang="en-US" sz="2000" dirty="0"/>
              <a:t> knot invariants.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2000" dirty="0"/>
              <a:t>Specifically, they focus on predicting the </a:t>
            </a:r>
            <a:r>
              <a:rPr lang="en-US" sz="2000" b="1" dirty="0"/>
              <a:t>signature</a:t>
            </a:r>
            <a:r>
              <a:rPr lang="en-US" sz="2000" dirty="0"/>
              <a:t> of a knot — an algebraic invariant — using </a:t>
            </a:r>
            <a:r>
              <a:rPr lang="en-US" sz="2000" b="1" dirty="0"/>
              <a:t>geometric features</a:t>
            </a:r>
            <a:r>
              <a:rPr lang="en-US" sz="2000" dirty="0"/>
              <a:t> of the knot.</a:t>
            </a:r>
          </a:p>
          <a:p>
            <a:pPr>
              <a:buNone/>
            </a:pPr>
            <a:endParaRPr lang="en-US" sz="1800" dirty="0"/>
          </a:p>
          <a:p>
            <a:r>
              <a:rPr lang="en-US" sz="2000" dirty="0"/>
              <a:t>We’ll see how they approached this problem in today’s notebook!</a:t>
            </a:r>
          </a:p>
        </p:txBody>
      </p:sp>
    </p:spTree>
    <p:extLst>
      <p:ext uri="{BB962C8B-B14F-4D97-AF65-F5344CB8AC3E}">
        <p14:creationId xmlns:p14="http://schemas.microsoft.com/office/powerpoint/2010/main" val="1030248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9FD6-6A25-0DD1-6945-3771F69A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Invariants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61854D-3084-EA37-3A37-9CEEFD967F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buNone/>
                </a:pPr>
                <a:r>
                  <a:rPr lang="en-US" b="1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⊂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b="1" dirty="0"/>
                  <a:t> be a hyperbolic knot. Then its complement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∖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has a complete finite-volume hyperbolic metric. From this structure, we get canonical geometric invariants: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Hyperbolic Volume: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Volume of M with the hyperbolic metric. Topological invariant.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Injectivity Radius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:r>
                  <a:rPr lang="en-US" dirty="0"/>
                  <a:t>Half the length of the shortest nontrivial loop through point p \in M. Measures local geometric “thickness.”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Meridional and Longitudinal Translations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:r>
                  <a:rPr lang="en-US" dirty="0"/>
                  <a:t>Complex translation vectors describing how the outer torus wraps around the knot.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Slope of a knot is defined by authors as a real part of ratio of </a:t>
                </a:r>
                <a:r>
                  <a:rPr lang="en-US" b="1" dirty="0"/>
                  <a:t>Meridional and Longitudinal Translation.</a:t>
                </a: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61854D-3084-EA37-3A37-9CEEFD967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20" r="-13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020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6E463-A33B-6CE0-48FA-1422302C9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1625-BF6B-3667-B8D3-24D1ABC72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259"/>
            <a:ext cx="8229600" cy="1143000"/>
          </a:xfrm>
        </p:spPr>
        <p:txBody>
          <a:bodyPr>
            <a:normAutofit/>
          </a:bodyPr>
          <a:lstStyle/>
          <a:p>
            <a:r>
              <a:rPr lang="en-IL" dirty="0"/>
              <a:t>Knot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4D8F2-C568-DFAA-F0E2-DEB04514397D}"/>
              </a:ext>
            </a:extLst>
          </p:cNvPr>
          <p:cNvSpPr txBox="1"/>
          <p:nvPr/>
        </p:nvSpPr>
        <p:spPr>
          <a:xfrm>
            <a:off x="169223" y="1497815"/>
            <a:ext cx="88055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By applying machine learning techniques, the authors initially formulated an incorrect mathematical hypothesis:</a:t>
            </a:r>
          </a:p>
          <a:p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r>
              <a:rPr lang="en-US" sz="2000" dirty="0"/>
              <a:t>by analyzing the behavior of counterexamples, they were able to refine their understanding — ultimately leading to an updated hypothesis, which they then </a:t>
            </a:r>
            <a:r>
              <a:rPr lang="en-US" sz="2000" b="1" dirty="0"/>
              <a:t>proved:</a:t>
            </a: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pic>
        <p:nvPicPr>
          <p:cNvPr id="4" name="Picture 3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079635C0-296F-0E5B-84BC-E388615A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05" y="2693336"/>
            <a:ext cx="3606800" cy="457200"/>
          </a:xfrm>
          <a:prstGeom prst="rect">
            <a:avLst/>
          </a:prstGeom>
        </p:spPr>
      </p:pic>
      <p:pic>
        <p:nvPicPr>
          <p:cNvPr id="7" name="Picture 6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64643E77-5D2D-8BFB-0DF9-80149910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4762767"/>
            <a:ext cx="3937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1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F1000-BCF1-4DF6-1BEE-2E70C112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8AEB-4BDA-49EA-3B0C-DF9D3420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Neural Network</a:t>
            </a:r>
            <a:endParaRPr lang="en-IL" dirty="0"/>
          </a:p>
        </p:txBody>
      </p:sp>
      <p:pic>
        <p:nvPicPr>
          <p:cNvPr id="4102" name="Picture 6" descr="COMSOL 6.2 - Deep Neural Network">
            <a:extLst>
              <a:ext uri="{FF2B5EF4-FFF2-40B4-BE49-F238E27FC236}">
                <a16:creationId xmlns:a16="http://schemas.microsoft.com/office/drawing/2014/main" id="{3DBCC7C1-6E8E-C137-B3E7-4D21C734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33" y="1163646"/>
            <a:ext cx="6906932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AE14B-20B3-5BFE-AAF4-6588F1314B53}"/>
                  </a:ext>
                </a:extLst>
              </p:cNvPr>
              <p:cNvSpPr txBox="1"/>
              <p:nvPr/>
            </p:nvSpPr>
            <p:spPr>
              <a:xfrm>
                <a:off x="1145967" y="5130809"/>
                <a:ext cx="6852063" cy="1242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∘…∘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+mn-lt"/>
                </a:endParaRPr>
              </a:p>
              <a:p>
                <a:pPr>
                  <a:buNone/>
                </a:pPr>
                <a:endParaRPr lang="en-US" sz="24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b="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2AE14B-20B3-5BFE-AAF4-6588F1314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67" y="5130809"/>
                <a:ext cx="6852063" cy="1242520"/>
              </a:xfrm>
              <a:prstGeom prst="rect">
                <a:avLst/>
              </a:prstGeom>
              <a:blipFill>
                <a:blip r:embed="rId3"/>
                <a:stretch>
                  <a:fillRect l="-185" r="-185" b="-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792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738A6-708D-C175-80F5-87F09BF0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DBDB-9E19-817C-13B3-B2BDF4AE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Dropout</a:t>
            </a:r>
            <a:endParaRPr lang="en-IL" dirty="0"/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2BA8278D-1D35-9923-5FA8-AE32D3883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6" y="1742785"/>
            <a:ext cx="7909308" cy="39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23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B904D-8B9C-0C97-613F-91071686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7B23A-D544-1617-E3A7-E26D01D5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1683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E0E0E"/>
                </a:solidFill>
                <a:latin typeface=".AppleSystemUIFont"/>
              </a:rPr>
              <a:t>BatchNorm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BBC61-9B2B-5A39-DEB3-AD88FA5CD7A5}"/>
                  </a:ext>
                </a:extLst>
              </p:cNvPr>
              <p:cNvSpPr txBox="1"/>
              <p:nvPr/>
            </p:nvSpPr>
            <p:spPr>
              <a:xfrm>
                <a:off x="311726" y="1868420"/>
                <a:ext cx="8520546" cy="5287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There’s </a:t>
                </a:r>
                <a:r>
                  <a:rPr lang="en-US" sz="1800" b="1" dirty="0"/>
                  <a:t>no theoretical guarantee</a:t>
                </a:r>
                <a:r>
                  <a:rPr lang="en-US" sz="1800" dirty="0"/>
                  <a:t>, but it has </a:t>
                </a:r>
                <a:r>
                  <a:rPr lang="en-US" sz="1800" b="1" dirty="0"/>
                  <a:t>empirically shown strong performance</a:t>
                </a:r>
                <a:r>
                  <a:rPr lang="en-US" sz="1800" dirty="0"/>
                  <a:t> across many models. Helps stabilize training and improve convergence speed.</a:t>
                </a:r>
              </a:p>
              <a:p>
                <a:endParaRPr lang="en-IL" dirty="0"/>
              </a:p>
              <a:p>
                <a:pPr>
                  <a:buNone/>
                </a:pPr>
                <a:r>
                  <a:rPr lang="en-IL" sz="1800" b="1" dirty="0"/>
                  <a:t>🔁 </a:t>
                </a:r>
                <a:r>
                  <a:rPr lang="en-US" sz="1800" b="1" dirty="0"/>
                  <a:t>Training Phase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1800" dirty="0"/>
                  <a:t> For each batch: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800" b="0" i="0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dirty="0" smtClean="0">
                        <a:solidFill>
                          <a:srgbClr val="32323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dirty="0" smtClean="0">
                                    <a:solidFill>
                                      <a:srgbClr val="32323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solidFill>
                                      <a:srgbClr val="32323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solidFill>
                                      <a:srgbClr val="32323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dirty="0" smtClean="0">
                                <a:solidFill>
                                  <a:srgbClr val="32323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where \mu and \sigma^2 are the </a:t>
                </a:r>
                <a:r>
                  <a:rPr lang="en-US" sz="1800" b="1" dirty="0"/>
                  <a:t>batch mean and variance</a:t>
                </a:r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2. Running estimates are updated: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3. Then apply </a:t>
                </a:r>
                <a:r>
                  <a:rPr lang="en-US" sz="1800" b="1" dirty="0"/>
                  <a:t>learnable transformation</a:t>
                </a:r>
                <a:r>
                  <a:rPr lang="en-US" sz="1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32323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rgbClr val="323232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solidFill>
                            <a:srgbClr val="323232"/>
                          </a:solidFill>
                          <a:effectLst/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n-US" sz="18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800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800" dirty="0"/>
                  <a:t> are </a:t>
                </a:r>
                <a:r>
                  <a:rPr lang="en-US" sz="1800" b="1" dirty="0"/>
                  <a:t>trainable parameters</a:t>
                </a:r>
                <a:r>
                  <a:rPr lang="en-US" sz="1800" dirty="0"/>
                  <a:t> (not fixed hyperparameters).</a:t>
                </a:r>
              </a:p>
              <a:p>
                <a:endParaRPr lang="en-US" dirty="0"/>
              </a:p>
              <a:p>
                <a:pPr>
                  <a:buNone/>
                </a:pPr>
                <a:r>
                  <a:rPr lang="en-IL" sz="1800" b="1" dirty="0"/>
                  <a:t>🧪 </a:t>
                </a:r>
                <a:r>
                  <a:rPr lang="en-US" sz="1800" b="1" dirty="0"/>
                  <a:t>Test Phase</a:t>
                </a:r>
              </a:p>
              <a:p>
                <a:r>
                  <a:rPr lang="en-US" sz="1800" dirty="0"/>
                  <a:t>Use the </a:t>
                </a:r>
                <a:r>
                  <a:rPr lang="en-US" sz="1800" b="1" dirty="0"/>
                  <a:t>running estimates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i="1" dirty="0"/>
                  <a:t>, and learned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to normalize: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800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800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1800" b="0" i="1" dirty="0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 dirty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sz="1800" i="1" dirty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r>
                        <a:rPr lang="en-US" sz="1800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800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BBC61-9B2B-5A39-DEB3-AD88FA5CD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6" y="1868420"/>
                <a:ext cx="8520546" cy="5287538"/>
              </a:xfrm>
              <a:prstGeom prst="rect">
                <a:avLst/>
              </a:prstGeom>
              <a:blipFill>
                <a:blip r:embed="rId2"/>
                <a:stretch>
                  <a:fillRect l="-595" t="-4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4F52760-6606-95E0-33C8-E8712FC9391A}"/>
              </a:ext>
            </a:extLst>
          </p:cNvPr>
          <p:cNvSpPr/>
          <p:nvPr/>
        </p:nvSpPr>
        <p:spPr>
          <a:xfrm>
            <a:off x="457199" y="1050138"/>
            <a:ext cx="2208810" cy="6011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Linear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3CC48-3782-3B2B-2D85-1F2EC5893D4D}"/>
              </a:ext>
            </a:extLst>
          </p:cNvPr>
          <p:cNvSpPr/>
          <p:nvPr/>
        </p:nvSpPr>
        <p:spPr>
          <a:xfrm>
            <a:off x="3439885" y="1046415"/>
            <a:ext cx="2208810" cy="6011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BatchNorm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90B8A-E9A6-3728-2525-B473A7F2B5C9}"/>
              </a:ext>
            </a:extLst>
          </p:cNvPr>
          <p:cNvSpPr/>
          <p:nvPr/>
        </p:nvSpPr>
        <p:spPr>
          <a:xfrm>
            <a:off x="6422571" y="1042776"/>
            <a:ext cx="2208810" cy="6011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 dirty="0"/>
              <a:t>Activation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A6FA55-A61E-D51F-59F3-CE26BDE4040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666009" y="1346999"/>
            <a:ext cx="773876" cy="37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ED2B1D-2B76-2EFA-26F4-C447F19D0352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648695" y="1343360"/>
            <a:ext cx="773876" cy="3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81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BEAED-C3FB-2D1F-96D2-5B14F4627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4702-3012-8617-C89D-7FF7EBED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Advancing mathematics by guiding human intuition with AI (2021)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6489D-551D-C3CB-6A54-A0C7AB3EED61}"/>
              </a:ext>
            </a:extLst>
          </p:cNvPr>
          <p:cNvSpPr txBox="1"/>
          <p:nvPr/>
        </p:nvSpPr>
        <p:spPr>
          <a:xfrm>
            <a:off x="1031239" y="2130089"/>
            <a:ext cx="254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/>
              <a:t>Knot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3118D-495C-02F9-E43B-F51288A17DA1}"/>
              </a:ext>
            </a:extLst>
          </p:cNvPr>
          <p:cNvSpPr txBox="1"/>
          <p:nvPr/>
        </p:nvSpPr>
        <p:spPr>
          <a:xfrm>
            <a:off x="5361709" y="1817471"/>
            <a:ext cx="33250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3200" dirty="0"/>
              <a:t>Representation </a:t>
            </a:r>
          </a:p>
          <a:p>
            <a:pPr algn="ctr"/>
            <a:r>
              <a:rPr lang="en-IL" sz="3200" dirty="0"/>
              <a:t>theory</a:t>
            </a:r>
          </a:p>
        </p:txBody>
      </p:sp>
      <p:pic>
        <p:nvPicPr>
          <p:cNvPr id="7170" name="Picture 2" descr="On the complete cd-index of a Bruhat interval | Journal of Algebraic  Combinatorics">
            <a:extLst>
              <a:ext uri="{FF2B5EF4-FFF2-40B4-BE49-F238E27FC236}">
                <a16:creationId xmlns:a16="http://schemas.microsoft.com/office/drawing/2014/main" id="{3BB46AC9-A670-D04C-F80A-4EA21D89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70" y="3209059"/>
            <a:ext cx="3522518" cy="32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quare knot (mathematics) - Wikipedia">
            <a:extLst>
              <a:ext uri="{FF2B5EF4-FFF2-40B4-BE49-F238E27FC236}">
                <a16:creationId xmlns:a16="http://schemas.microsoft.com/office/drawing/2014/main" id="{62DE638A-3945-C121-68CB-CDC8D135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" y="3209059"/>
            <a:ext cx="4534263" cy="32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C25F60-36CD-16A1-2B9F-693607D24C2A}"/>
              </a:ext>
            </a:extLst>
          </p:cNvPr>
          <p:cNvSpPr/>
          <p:nvPr/>
        </p:nvSpPr>
        <p:spPr>
          <a:xfrm>
            <a:off x="5363570" y="1842448"/>
            <a:ext cx="3548418" cy="11600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 sz="3200" dirty="0"/>
              <a:t>Representation </a:t>
            </a:r>
          </a:p>
          <a:p>
            <a:pPr algn="ctr"/>
            <a:r>
              <a:rPr lang="en-IL" sz="3200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21820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79FC6-3E2F-6415-CED2-6022E60A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50FBE-DF11-331A-D448-0BB37F37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framework suggested by the authors</a:t>
            </a:r>
            <a:endParaRPr lang="en-IL" dirty="0"/>
          </a:p>
        </p:txBody>
      </p:sp>
      <p:pic>
        <p:nvPicPr>
          <p:cNvPr id="5" name="Picture 4" descr="A diagram of a method&#10;&#10;AI-generated content may be incorrect.">
            <a:extLst>
              <a:ext uri="{FF2B5EF4-FFF2-40B4-BE49-F238E27FC236}">
                <a16:creationId xmlns:a16="http://schemas.microsoft.com/office/drawing/2014/main" id="{C441E00F-17C2-949E-2D32-9C078DEE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1700"/>
            <a:ext cx="9144000" cy="30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8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3717-52E6-73FF-C57D-2EECFD6A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285D-A4A3-3470-0AD0-36D5C30C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sz="4400" dirty="0"/>
              <a:t>Representation theory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DF5189-B892-268A-CEBE-155C4FD8EAA5}"/>
                  </a:ext>
                </a:extLst>
              </p:cNvPr>
              <p:cNvSpPr txBox="1"/>
              <p:nvPr/>
            </p:nvSpPr>
            <p:spPr>
              <a:xfrm>
                <a:off x="469074" y="1419071"/>
                <a:ext cx="8217726" cy="5032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IL" sz="2400" dirty="0">
                    <a:latin typeface="+mn-lt"/>
                  </a:rPr>
                  <a:t>the group of all permutations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sz="2400" dirty="0">
                    <a:latin typeface="+mn-lt"/>
                  </a:rPr>
                  <a:t> elements.</a:t>
                </a:r>
              </a:p>
              <a:p>
                <a:r>
                  <a:rPr lang="en-US" sz="2400" dirty="0">
                    <a:latin typeface="+mn-lt"/>
                  </a:rPr>
                  <a:t>Each element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is a </a:t>
                </a:r>
                <a:r>
                  <a:rPr lang="en-US" sz="2400" b="1" dirty="0">
                    <a:latin typeface="+mn-lt"/>
                  </a:rPr>
                  <a:t>bijection</a:t>
                </a:r>
                <a:r>
                  <a:rPr lang="en-US" sz="2400" dirty="0">
                    <a:latin typeface="+mn-lt"/>
                  </a:rPr>
                  <a:t> from the set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1, 2, 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lit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to itself.</a:t>
                </a:r>
                <a:endParaRPr lang="en-IL" sz="2400" dirty="0">
                  <a:latin typeface="+mn-lt"/>
                </a:endParaRPr>
              </a:p>
              <a:p>
                <a:r>
                  <a:rPr lang="en-IL" sz="2400" dirty="0">
                    <a:latin typeface="+mn-lt"/>
                  </a:rPr>
                  <a:t>For example: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L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12345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23514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L" sz="2400" dirty="0">
                    <a:latin typeface="+mn-lt"/>
                  </a:rPr>
                  <a:t>. </a:t>
                </a:r>
              </a:p>
              <a:p>
                <a:endParaRPr lang="en-IL" sz="2400" dirty="0">
                  <a:latin typeface="+mn-lt"/>
                </a:endParaRPr>
              </a:p>
              <a:p>
                <a:r>
                  <a:rPr lang="en-US" sz="2400" dirty="0">
                    <a:latin typeface="+mn-lt"/>
                  </a:rPr>
                  <a:t>This means: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(1) = 2</m:t>
                    </m:r>
                  </m:oMath>
                </a14:m>
                <a:r>
                  <a:rPr lang="en-US" sz="24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(2) =3</m:t>
                    </m:r>
                  </m:oMath>
                </a14:m>
                <a:r>
                  <a:rPr lang="en-US" sz="24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(3) =5</m:t>
                    </m:r>
                  </m:oMath>
                </a14:m>
                <a:r>
                  <a:rPr lang="en-US" sz="24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(4) =1</m:t>
                    </m:r>
                  </m:oMath>
                </a14:m>
                <a:r>
                  <a:rPr lang="en-US" sz="24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(5) =4</m:t>
                    </m:r>
                  </m:oMath>
                </a14:m>
                <a:endParaRPr lang="en-IL" sz="2400" dirty="0">
                  <a:latin typeface="+mn-lt"/>
                </a:endParaRPr>
              </a:p>
              <a:p>
                <a:endParaRPr lang="en-IL" sz="2400" dirty="0">
                  <a:latin typeface="+mn-lt"/>
                </a:endParaRPr>
              </a:p>
              <a:p>
                <a:r>
                  <a:rPr lang="en-IL" sz="2400" dirty="0">
                    <a:latin typeface="+mn-lt"/>
                  </a:rPr>
                  <a:t>We can also represent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L" sz="2400" dirty="0">
                    <a:latin typeface="+mn-lt"/>
                  </a:rPr>
                  <a:t> by just a bottom line:</a:t>
                </a:r>
              </a:p>
              <a:p>
                <a:endParaRPr lang="en-IL" sz="240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12345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23514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=(23514)</m:t>
                      </m:r>
                    </m:oMath>
                  </m:oMathPara>
                </a14:m>
                <a:endParaRPr lang="en-IL" sz="2400" dirty="0">
                  <a:latin typeface="+mn-lt"/>
                </a:endParaRP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DF5189-B892-268A-CEBE-155C4FD8E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4" y="1419071"/>
                <a:ext cx="8217726" cy="5032275"/>
              </a:xfrm>
              <a:prstGeom prst="rect">
                <a:avLst/>
              </a:prstGeom>
              <a:blipFill>
                <a:blip r:embed="rId2"/>
                <a:stretch>
                  <a:fillRect l="-1080" t="-7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31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DBA58-3E92-0EB2-83C0-E2C79A49E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38B2-744F-EE61-4EEB-56AD96D8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sz="4400" dirty="0"/>
              <a:t>Representation theory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6100-490D-E3F8-03D5-666EDB9ECC88}"/>
                  </a:ext>
                </a:extLst>
              </p:cNvPr>
              <p:cNvSpPr txBox="1"/>
              <p:nvPr/>
            </p:nvSpPr>
            <p:spPr>
              <a:xfrm>
                <a:off x="457200" y="1417638"/>
                <a:ext cx="821772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L" sz="2400" dirty="0">
                  <a:latin typeface="+mn-lt"/>
                </a:endParaRPr>
              </a:p>
              <a:p>
                <a:pPr>
                  <a:buNone/>
                </a:pPr>
                <a:r>
                  <a:rPr lang="en-IL" sz="2400" b="1" dirty="0">
                    <a:latin typeface="+mn-lt"/>
                  </a:rPr>
                  <a:t>🔄 </a:t>
                </a:r>
                <a:r>
                  <a:rPr lang="en-US" sz="2400" b="1" dirty="0">
                    <a:latin typeface="+mn-lt"/>
                  </a:rPr>
                  <a:t>Inversions: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n-lt"/>
                  </a:rPr>
                  <a:t>The </a:t>
                </a:r>
                <a:r>
                  <a:rPr lang="en-US" sz="2400" b="1" dirty="0">
                    <a:latin typeface="+mn-lt"/>
                  </a:rPr>
                  <a:t>number of inversions</a:t>
                </a:r>
                <a:r>
                  <a:rPr lang="en-US" sz="2400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+mn-lt"/>
                  </a:rPr>
                  <a:t>, denoted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sz="2400" dirty="0">
                    <a:latin typeface="+mn-lt"/>
                  </a:rPr>
                  <a:t>is defined by:</a:t>
                </a:r>
                <a:endParaRPr lang="en-IL" sz="2400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=#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}−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sz="2400" dirty="0">
                    <a:latin typeface="+mn-lt"/>
                  </a:rPr>
                  <a:t> number of </a:t>
                </a:r>
                <a:r>
                  <a:rPr lang="en-IL" sz="2400" b="1" dirty="0">
                    <a:latin typeface="+mn-lt"/>
                  </a:rPr>
                  <a:t>inversions</a:t>
                </a:r>
                <a:r>
                  <a:rPr lang="en-IL" sz="2400" dirty="0">
                    <a:latin typeface="+mn-lt"/>
                  </a:rPr>
                  <a:t>.</a:t>
                </a:r>
              </a:p>
              <a:p>
                <a:endParaRPr lang="en-IL" sz="2400" dirty="0">
                  <a:latin typeface="+mn-lt"/>
                </a:endParaRPr>
              </a:p>
              <a:p>
                <a:r>
                  <a:rPr lang="en-US" sz="2400" dirty="0">
                    <a:latin typeface="+mn-lt"/>
                  </a:rPr>
                  <a:t>This measures how much the permutation “disorders” the natural order.</a:t>
                </a: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B6100-490D-E3F8-03D5-666EDB9E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7638"/>
                <a:ext cx="8217726" cy="3416320"/>
              </a:xfrm>
              <a:prstGeom prst="rect">
                <a:avLst/>
              </a:prstGeom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ymmetric Group | Brilliant Math &amp; Science Wiki">
            <a:extLst>
              <a:ext uri="{FF2B5EF4-FFF2-40B4-BE49-F238E27FC236}">
                <a16:creationId xmlns:a16="http://schemas.microsoft.com/office/drawing/2014/main" id="{0628A872-543E-97EF-071C-08DE53A1E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28" y="4441172"/>
            <a:ext cx="2842681" cy="230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62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19578</TotalTime>
  <Words>1283</Words>
  <Application>Microsoft Macintosh PowerPoint</Application>
  <PresentationFormat>On-screen Show (4:3)</PresentationFormat>
  <Paragraphs>183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.AppleSystemUIFont</vt:lpstr>
      <vt:lpstr>Arial</vt:lpstr>
      <vt:lpstr>Calibri</vt:lpstr>
      <vt:lpstr>Cambria Math</vt:lpstr>
      <vt:lpstr>Helvetica</vt:lpstr>
      <vt:lpstr>Office Theme</vt:lpstr>
      <vt:lpstr>AI in Mathematics   Lecture 5 Deep Learning in Mathematics</vt:lpstr>
      <vt:lpstr>About This Course</vt:lpstr>
      <vt:lpstr>Neural Network</vt:lpstr>
      <vt:lpstr>Dropout</vt:lpstr>
      <vt:lpstr>BatchNorm</vt:lpstr>
      <vt:lpstr>Advancing mathematics by guiding human intuition with AI (2021)</vt:lpstr>
      <vt:lpstr>General framework suggested by the authors</vt:lpstr>
      <vt:lpstr>Representation theory</vt:lpstr>
      <vt:lpstr>Representation theory</vt:lpstr>
      <vt:lpstr>Bruhat Order Motivation</vt:lpstr>
      <vt:lpstr>Example in GL_2 </vt:lpstr>
      <vt:lpstr>Representation theory</vt:lpstr>
      <vt:lpstr>Representation theory</vt:lpstr>
      <vt:lpstr>KL polynomials</vt:lpstr>
      <vt:lpstr>Combinatorial Invariance Conjecture</vt:lpstr>
      <vt:lpstr>Combinatorial Invariance Conjecture</vt:lpstr>
      <vt:lpstr>Graph Neural Network</vt:lpstr>
      <vt:lpstr>Combinatorial Invariance Conjecture</vt:lpstr>
      <vt:lpstr>Combinatorial Invariance Conjecture</vt:lpstr>
      <vt:lpstr>Advancing mathematics by guiding human intuition with AI (2021)</vt:lpstr>
      <vt:lpstr>Knot Theory</vt:lpstr>
      <vt:lpstr>Knot Theory</vt:lpstr>
      <vt:lpstr>Knot Theory</vt:lpstr>
      <vt:lpstr>Knot Theory</vt:lpstr>
      <vt:lpstr>Geometric Invariants</vt:lpstr>
      <vt:lpstr>Knot Theory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Alexander Shlimovich</cp:lastModifiedBy>
  <cp:revision>27</cp:revision>
  <dcterms:created xsi:type="dcterms:W3CDTF">2013-01-27T09:14:16Z</dcterms:created>
  <dcterms:modified xsi:type="dcterms:W3CDTF">2025-04-22T14:56:49Z</dcterms:modified>
</cp:coreProperties>
</file>